
<file path=[Content_Types].xml><?xml version="1.0" encoding="utf-8"?>
<Types xmlns="http://schemas.openxmlformats.org/package/2006/content-types">
  <Default Extension="png" ContentType="image/png"/>
  <Default Extension="pdf" ContentType="image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4" r:id="rId3"/>
    <p:sldId id="264" r:id="rId4"/>
    <p:sldId id="275" r:id="rId5"/>
    <p:sldId id="276" r:id="rId6"/>
    <p:sldId id="279" r:id="rId7"/>
    <p:sldId id="277" r:id="rId8"/>
    <p:sldId id="258" r:id="rId9"/>
    <p:sldId id="257" r:id="rId10"/>
    <p:sldId id="278" r:id="rId11"/>
    <p:sldId id="259" r:id="rId12"/>
    <p:sldId id="260" r:id="rId13"/>
    <p:sldId id="265" r:id="rId14"/>
    <p:sldId id="262" r:id="rId15"/>
    <p:sldId id="266" r:id="rId16"/>
    <p:sldId id="280" r:id="rId17"/>
    <p:sldId id="271" r:id="rId18"/>
    <p:sldId id="281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B4388C7-880D-4BFA-81E5-D953657321DD}" type="datetimeFigureOut">
              <a:rPr lang="cs-CZ" smtClean="0"/>
              <a:t>9.4.2019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C126069-E520-415E-8EC3-423B47B713F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88C7-880D-4BFA-81E5-D953657321DD}" type="datetimeFigureOut">
              <a:rPr lang="cs-CZ" smtClean="0"/>
              <a:t>9.4.2019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069-E520-415E-8EC3-423B47B713F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88C7-880D-4BFA-81E5-D953657321DD}" type="datetimeFigureOut">
              <a:rPr lang="cs-CZ" smtClean="0"/>
              <a:t>9.4.2019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069-E520-415E-8EC3-423B47B713F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88C7-880D-4BFA-81E5-D953657321DD}" type="datetimeFigureOut">
              <a:rPr lang="cs-CZ" smtClean="0"/>
              <a:t>9.4.2019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069-E520-415E-8EC3-423B47B713F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88C7-880D-4BFA-81E5-D953657321DD}" type="datetimeFigureOut">
              <a:rPr lang="cs-CZ" smtClean="0"/>
              <a:t>9.4.2019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069-E520-415E-8EC3-423B47B713F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88C7-880D-4BFA-81E5-D953657321DD}" type="datetimeFigureOut">
              <a:rPr lang="cs-CZ" smtClean="0"/>
              <a:t>9.4.2019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069-E520-415E-8EC3-423B47B713F7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88C7-880D-4BFA-81E5-D953657321DD}" type="datetimeFigureOut">
              <a:rPr lang="cs-CZ" smtClean="0"/>
              <a:t>9.4.2019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069-E520-415E-8EC3-423B47B713F7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88C7-880D-4BFA-81E5-D953657321DD}" type="datetimeFigureOut">
              <a:rPr lang="cs-CZ" smtClean="0"/>
              <a:t>9.4.2019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069-E520-415E-8EC3-423B47B713F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88C7-880D-4BFA-81E5-D953657321DD}" type="datetimeFigureOut">
              <a:rPr lang="cs-CZ" smtClean="0"/>
              <a:t>9.4.2019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069-E520-415E-8EC3-423B47B713F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B4388C7-880D-4BFA-81E5-D953657321DD}" type="datetimeFigureOut">
              <a:rPr lang="cs-CZ" smtClean="0"/>
              <a:t>9.4.2019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C126069-E520-415E-8EC3-423B47B713F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B4388C7-880D-4BFA-81E5-D953657321DD}" type="datetimeFigureOut">
              <a:rPr lang="cs-CZ" smtClean="0"/>
              <a:t>9.4.2019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C126069-E520-415E-8EC3-423B47B713F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B4388C7-880D-4BFA-81E5-D953657321DD}" type="datetimeFigureOut">
              <a:rPr lang="cs-CZ" smtClean="0"/>
              <a:t>9.4.2019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C126069-E520-415E-8EC3-423B47B713F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mnisecko/" TargetMode="External"/><Relationship Id="rId2" Type="http://schemas.openxmlformats.org/officeDocument/2006/relationships/hyperlink" Target="http://www.mnisecko.cz/clenske-obc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taceeu.cz/getmedia/7fc29427-6ae4-4bfb-99e7-a43ac1c43dd8/Letak-Priority-financovani-v-Ceske-republice-21-27_3.pdf.asp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df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490049"/>
          </a:xfrm>
        </p:spPr>
        <p:txBody>
          <a:bodyPr>
            <a:normAutofit/>
          </a:bodyPr>
          <a:lstStyle/>
          <a:p>
            <a:r>
              <a:rPr lang="cs-CZ" sz="2400" dirty="0" smtClean="0"/>
              <a:t>představují</a:t>
            </a: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27200" y="3284984"/>
            <a:ext cx="5712179" cy="1975638"/>
          </a:xfrm>
        </p:spPr>
        <p:txBody>
          <a:bodyPr>
            <a:normAutofit lnSpcReduction="10000"/>
          </a:bodyPr>
          <a:lstStyle/>
          <a:p>
            <a:r>
              <a:rPr lang="cs-CZ" sz="4800" b="1" dirty="0" smtClean="0"/>
              <a:t>MAS</a:t>
            </a:r>
          </a:p>
          <a:p>
            <a:r>
              <a:rPr lang="cs-CZ" dirty="0"/>
              <a:t>j</a:t>
            </a:r>
            <a:r>
              <a:rPr lang="cs-CZ" dirty="0" smtClean="0"/>
              <a:t>ako příležitost k čerpání finančních prostředků z evropských a národních fondů pro období 2021+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6" y="1484784"/>
            <a:ext cx="1188572" cy="134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90524"/>
            <a:ext cx="2377440" cy="123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34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MOŽNOSTI DNES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u="sng" dirty="0" smtClean="0">
                <a:solidFill>
                  <a:srgbClr val="FF0000"/>
                </a:solidFill>
              </a:rPr>
              <a:t>2. OBNOVIT EXISTUJÍCÍ MAS MNÍŠECKO</a:t>
            </a:r>
          </a:p>
          <a:p>
            <a:pPr lvl="1"/>
            <a:r>
              <a:rPr lang="cs-CZ" dirty="0" smtClean="0"/>
              <a:t>Výhody</a:t>
            </a:r>
            <a:r>
              <a:rPr lang="cs-CZ" dirty="0"/>
              <a:t>: </a:t>
            </a:r>
            <a:r>
              <a:rPr lang="cs-CZ" dirty="0" smtClean="0"/>
              <a:t>právní subjekt existuje</a:t>
            </a:r>
            <a:endParaRPr lang="cs-CZ" dirty="0"/>
          </a:p>
          <a:p>
            <a:pPr lvl="1"/>
            <a:r>
              <a:rPr lang="cs-CZ" dirty="0"/>
              <a:t>Nevýhody: </a:t>
            </a:r>
            <a:r>
              <a:rPr lang="cs-CZ" dirty="0" smtClean="0"/>
              <a:t>nutné změny v registraci</a:t>
            </a:r>
          </a:p>
          <a:p>
            <a:pPr lvl="1"/>
            <a:endParaRPr lang="cs-CZ" b="1" u="sng" dirty="0" smtClean="0"/>
          </a:p>
          <a:p>
            <a:pPr marL="0" indent="0">
              <a:buNone/>
            </a:pPr>
            <a:r>
              <a:rPr lang="cs-CZ" b="1" u="sng" dirty="0" smtClean="0">
                <a:solidFill>
                  <a:srgbClr val="FF0000"/>
                </a:solidFill>
              </a:rPr>
              <a:t>3. ZALOŽIT NOVOU MAS </a:t>
            </a:r>
            <a:r>
              <a:rPr lang="cs-CZ" b="1" u="sng" dirty="0" smtClean="0"/>
              <a:t>(doporučuje se)</a:t>
            </a:r>
          </a:p>
          <a:p>
            <a:pPr lvl="1"/>
            <a:r>
              <a:rPr lang="cs-CZ" dirty="0" smtClean="0"/>
              <a:t>Výhody: transparentní pro všechny od počátku</a:t>
            </a:r>
          </a:p>
          <a:p>
            <a:pPr lvl="1"/>
            <a:r>
              <a:rPr lang="cs-CZ" dirty="0" smtClean="0"/>
              <a:t>Nevýhody: práce se založením subjektu</a:t>
            </a:r>
          </a:p>
          <a:p>
            <a:pPr lvl="1"/>
            <a:endParaRPr lang="cs-CZ" dirty="0" smtClean="0"/>
          </a:p>
          <a:p>
            <a:pPr marL="365760" lvl="1" indent="0">
              <a:buNone/>
            </a:pPr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392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/>
          <a:lstStyle/>
          <a:p>
            <a:r>
              <a:rPr lang="cs-CZ" b="1" dirty="0" smtClean="0"/>
              <a:t>PROSTOR MIMO MAS</a:t>
            </a:r>
            <a:endParaRPr lang="cs-CZ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1844825"/>
            <a:ext cx="705678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27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ÚZEMNÍ PŮSOBNOST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417568" cy="3602736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Bojanovice /k 1.1.14: 432</a:t>
            </a:r>
          </a:p>
          <a:p>
            <a:r>
              <a:rPr lang="cs-CZ" dirty="0" smtClean="0"/>
              <a:t>Bratřínov /162</a:t>
            </a:r>
          </a:p>
          <a:p>
            <a:r>
              <a:rPr lang="cs-CZ" dirty="0" err="1" smtClean="0"/>
              <a:t>Čísovice</a:t>
            </a:r>
            <a:r>
              <a:rPr lang="cs-CZ" dirty="0" smtClean="0"/>
              <a:t> /1004</a:t>
            </a:r>
          </a:p>
          <a:p>
            <a:r>
              <a:rPr lang="cs-CZ" dirty="0" smtClean="0"/>
              <a:t>Hvozdnice /460</a:t>
            </a:r>
          </a:p>
          <a:p>
            <a:r>
              <a:rPr lang="cs-CZ" dirty="0" smtClean="0"/>
              <a:t>Jíloviště /638</a:t>
            </a:r>
          </a:p>
          <a:p>
            <a:r>
              <a:rPr lang="cs-CZ" dirty="0" smtClean="0"/>
              <a:t>Klínec /623</a:t>
            </a:r>
          </a:p>
          <a:p>
            <a:r>
              <a:rPr lang="cs-CZ" dirty="0" smtClean="0"/>
              <a:t>Kytín /483</a:t>
            </a:r>
          </a:p>
          <a:p>
            <a:r>
              <a:rPr lang="cs-CZ" dirty="0" smtClean="0"/>
              <a:t>Líšnice /642</a:t>
            </a:r>
          </a:p>
          <a:p>
            <a:r>
              <a:rPr lang="cs-CZ" dirty="0" smtClean="0"/>
              <a:t>Měchenice /754</a:t>
            </a:r>
          </a:p>
          <a:p>
            <a:r>
              <a:rPr lang="cs-CZ" dirty="0" smtClean="0"/>
              <a:t>Mníšek pod Brdy /5054</a:t>
            </a:r>
          </a:p>
          <a:p>
            <a:r>
              <a:rPr lang="cs-CZ" dirty="0" smtClean="0"/>
              <a:t>Trnová /351</a:t>
            </a:r>
          </a:p>
          <a:p>
            <a:r>
              <a:rPr lang="cs-CZ" dirty="0" smtClean="0"/>
              <a:t>Zahořany /269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4663440" y="2132856"/>
            <a:ext cx="3200400" cy="36052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č</a:t>
            </a:r>
            <a:r>
              <a:rPr lang="cs-CZ" dirty="0" smtClean="0"/>
              <a:t>lenové SOMR v jiných MAS:</a:t>
            </a:r>
          </a:p>
          <a:p>
            <a:r>
              <a:rPr lang="cs-CZ" dirty="0" smtClean="0"/>
              <a:t>Černolice /372 (K)</a:t>
            </a:r>
          </a:p>
          <a:p>
            <a:r>
              <a:rPr lang="cs-CZ" dirty="0" smtClean="0"/>
              <a:t>Nová Ves p/P. /1029 (B)</a:t>
            </a:r>
          </a:p>
          <a:p>
            <a:r>
              <a:rPr lang="cs-CZ" dirty="0" smtClean="0"/>
              <a:t>Voznice /580 (B)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u="sng" dirty="0" smtClean="0"/>
              <a:t>CELKEM BEZ OBCE ŘITKA:</a:t>
            </a:r>
          </a:p>
          <a:p>
            <a:r>
              <a:rPr lang="cs-CZ" b="1" dirty="0" smtClean="0"/>
              <a:t>10.872 obyvatel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u="sng" dirty="0" smtClean="0"/>
              <a:t>MINIMÁLNÍ POČET MAS:</a:t>
            </a:r>
          </a:p>
          <a:p>
            <a:r>
              <a:rPr lang="cs-CZ" b="1" dirty="0" smtClean="0"/>
              <a:t>10.000 obyvatel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Pravá složená závorka 4"/>
          <p:cNvSpPr/>
          <p:nvPr/>
        </p:nvSpPr>
        <p:spPr>
          <a:xfrm>
            <a:off x="4139953" y="2492896"/>
            <a:ext cx="333750" cy="28803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17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ZÁKLADNÍ KÁMEN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O</a:t>
            </a:r>
            <a:r>
              <a:rPr lang="en-US" b="1" dirty="0"/>
              <a:t> </a:t>
            </a:r>
            <a:r>
              <a:rPr lang="en-US" b="1" dirty="0" err="1"/>
              <a:t>území</a:t>
            </a:r>
            <a:r>
              <a:rPr lang="en-US" b="1" dirty="0"/>
              <a:t> </a:t>
            </a:r>
            <a:r>
              <a:rPr lang="en-US" b="1" dirty="0" err="1"/>
              <a:t>působnosti</a:t>
            </a:r>
            <a:r>
              <a:rPr lang="en-US" b="1" dirty="0"/>
              <a:t> MAS </a:t>
            </a:r>
            <a:r>
              <a:rPr lang="en-US" b="1" dirty="0" err="1"/>
              <a:t>rozhodují</a:t>
            </a:r>
            <a:r>
              <a:rPr lang="en-US" b="1" dirty="0"/>
              <a:t> </a:t>
            </a:r>
            <a:r>
              <a:rPr lang="en-US" b="1" dirty="0" err="1"/>
              <a:t>obce</a:t>
            </a:r>
            <a:r>
              <a:rPr lang="en-US" dirty="0"/>
              <a:t>, </a:t>
            </a:r>
            <a:endParaRPr lang="cs-CZ" dirty="0" smtClean="0"/>
          </a:p>
          <a:p>
            <a:pPr marL="0" indent="0">
              <a:buNone/>
            </a:pPr>
            <a:r>
              <a:rPr lang="en-US" dirty="0" err="1" smtClean="0"/>
              <a:t>tj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  <a:r>
              <a:rPr lang="en-US" dirty="0" err="1" smtClean="0"/>
              <a:t>starosta</a:t>
            </a:r>
            <a:r>
              <a:rPr lang="en-US" dirty="0" smtClean="0"/>
              <a:t> </a:t>
            </a:r>
            <a:r>
              <a:rPr lang="en-US" dirty="0" err="1"/>
              <a:t>musí</a:t>
            </a:r>
            <a:r>
              <a:rPr lang="en-US" dirty="0"/>
              <a:t> </a:t>
            </a:r>
            <a:r>
              <a:rPr lang="en-US" dirty="0" err="1"/>
              <a:t>podepsat</a:t>
            </a:r>
            <a:r>
              <a:rPr lang="en-US" dirty="0"/>
              <a:t> </a:t>
            </a:r>
            <a:endParaRPr lang="cs-CZ" dirty="0" smtClean="0"/>
          </a:p>
          <a:p>
            <a:pPr marL="0" indent="0">
              <a:buNone/>
            </a:pPr>
            <a:r>
              <a:rPr lang="en-US" b="1" u="sng" dirty="0" err="1" smtClean="0">
                <a:solidFill>
                  <a:srgbClr val="FF0000"/>
                </a:solidFill>
              </a:rPr>
              <a:t>souhlas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r>
              <a:rPr lang="en-US" b="1" u="sng" dirty="0">
                <a:solidFill>
                  <a:srgbClr val="FF0000"/>
                </a:solidFill>
              </a:rPr>
              <a:t>se </a:t>
            </a:r>
            <a:r>
              <a:rPr lang="en-US" b="1" u="sng" dirty="0" err="1">
                <a:solidFill>
                  <a:srgbClr val="FF0000"/>
                </a:solidFill>
              </a:rPr>
              <a:t>zahrnutím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území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obce</a:t>
            </a:r>
            <a:r>
              <a:rPr lang="en-US" b="1" u="sng" dirty="0">
                <a:solidFill>
                  <a:srgbClr val="FF0000"/>
                </a:solidFill>
              </a:rPr>
              <a:t> do </a:t>
            </a:r>
            <a:r>
              <a:rPr lang="en-US" b="1" u="sng" dirty="0" err="1">
                <a:solidFill>
                  <a:srgbClr val="FF0000"/>
                </a:solidFill>
              </a:rPr>
              <a:t>území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působnosti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dané</a:t>
            </a:r>
            <a:r>
              <a:rPr lang="en-US" b="1" u="sng" dirty="0">
                <a:solidFill>
                  <a:srgbClr val="FF0000"/>
                </a:solidFill>
              </a:rPr>
              <a:t> MAS pro </a:t>
            </a:r>
            <a:r>
              <a:rPr lang="en-US" b="1" u="sng" dirty="0" err="1">
                <a:solidFill>
                  <a:srgbClr val="FF0000"/>
                </a:solidFill>
              </a:rPr>
              <a:t>období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realizace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dané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strategie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CLLD</a:t>
            </a:r>
            <a:r>
              <a:rPr lang="cs-CZ" b="1" u="sng" dirty="0" smtClean="0">
                <a:solidFill>
                  <a:srgbClr val="FF0000"/>
                </a:solidFill>
              </a:rPr>
              <a:t> (2021+)</a:t>
            </a:r>
          </a:p>
          <a:p>
            <a:pPr marL="0" indent="0">
              <a:buNone/>
            </a:pPr>
            <a:r>
              <a:rPr lang="cs-CZ" dirty="0" smtClean="0"/>
              <a:t>přitom</a:t>
            </a:r>
            <a:endParaRPr lang="cs-CZ" dirty="0"/>
          </a:p>
          <a:p>
            <a:pPr marL="0" indent="0">
              <a:buNone/>
            </a:pPr>
            <a:r>
              <a:rPr lang="cs-CZ" b="1" u="sng" dirty="0" smtClean="0"/>
              <a:t>obce musí tvořit homogenní celek</a:t>
            </a:r>
            <a:r>
              <a:rPr lang="cs-CZ" b="1" dirty="0" smtClean="0"/>
              <a:t>, </a:t>
            </a:r>
            <a:r>
              <a:rPr lang="cs-CZ" dirty="0" smtClean="0"/>
              <a:t>tj.  musí územně navazovat na sebe a jako celek pokrýt </a:t>
            </a:r>
            <a:r>
              <a:rPr lang="cs-CZ" b="1" u="sng" dirty="0" smtClean="0"/>
              <a:t>území s min. počtem obyvatel 10.000</a:t>
            </a:r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217618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PARTNEŘI MAS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MAS je tvořena partnery MAS, kteří zastupují veřejné a soukromé místní socioekonomické zájmy. Na rozhodovací úrovni ani veřejný sektor ani </a:t>
            </a:r>
            <a:r>
              <a:rPr lang="cs-CZ" b="1" dirty="0" smtClean="0">
                <a:solidFill>
                  <a:srgbClr val="FF0000"/>
                </a:solidFill>
              </a:rPr>
              <a:t>žádná z jednotlivých zájmových skupin nepředstavuje více než 49 % </a:t>
            </a:r>
            <a:r>
              <a:rPr lang="cs-CZ" dirty="0" smtClean="0"/>
              <a:t>hlasovacích práv. Min. počet partnerů: </a:t>
            </a:r>
            <a:r>
              <a:rPr lang="cs-CZ" dirty="0" smtClean="0">
                <a:solidFill>
                  <a:srgbClr val="FF0000"/>
                </a:solidFill>
              </a:rPr>
              <a:t>21</a:t>
            </a:r>
          </a:p>
          <a:p>
            <a:r>
              <a:rPr lang="cs-CZ" dirty="0" smtClean="0"/>
              <a:t>Partneři MAS musí mít na území působnosti MAS </a:t>
            </a:r>
            <a:r>
              <a:rPr lang="cs-CZ" b="1" dirty="0" smtClean="0"/>
              <a:t>trvalé bydliště, sídlo nebo provozovnu </a:t>
            </a:r>
            <a:r>
              <a:rPr lang="cs-CZ" dirty="0" smtClean="0"/>
              <a:t>nebo musí prokazatelně na daném území místně působit.</a:t>
            </a:r>
          </a:p>
          <a:p>
            <a:r>
              <a:rPr lang="cs-CZ" dirty="0" smtClean="0"/>
              <a:t>Obec nemusí být partnerem (stačí souhlas)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318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PODSTATA MAS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Státní správa + veřejný sektor + podnikatelé + neziskový sektor = nezávislé sdružení</a:t>
            </a:r>
          </a:p>
          <a:p>
            <a:r>
              <a:rPr lang="cs-CZ" b="1" dirty="0" smtClean="0"/>
              <a:t>Metoda LEADER </a:t>
            </a:r>
            <a:r>
              <a:rPr lang="cs-CZ" dirty="0" smtClean="0"/>
              <a:t>– zdola nahoru.</a:t>
            </a:r>
          </a:p>
          <a:p>
            <a:r>
              <a:rPr lang="cs-CZ" dirty="0" smtClean="0"/>
              <a:t>Zlepšování </a:t>
            </a:r>
            <a:r>
              <a:rPr lang="cs-CZ" dirty="0"/>
              <a:t>kvality života a životního prostředí ve venkovských oblastech. 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Aktivní </a:t>
            </a:r>
            <a:r>
              <a:rPr lang="cs-CZ" b="1" dirty="0">
                <a:solidFill>
                  <a:srgbClr val="FF0000"/>
                </a:solidFill>
              </a:rPr>
              <a:t>získávání a rozdělování dotačních prostředků</a:t>
            </a:r>
            <a:r>
              <a:rPr lang="cs-CZ" dirty="0"/>
              <a:t>.</a:t>
            </a:r>
          </a:p>
          <a:p>
            <a:r>
              <a:rPr lang="cs-CZ" dirty="0" smtClean="0"/>
              <a:t>Filosofie - jedině </a:t>
            </a:r>
            <a:r>
              <a:rPr lang="cs-CZ" b="1" dirty="0"/>
              <a:t>místní společenství </a:t>
            </a:r>
            <a:r>
              <a:rPr lang="cs-CZ" b="1" dirty="0" smtClean="0"/>
              <a:t>dobře zná </a:t>
            </a:r>
            <a:r>
              <a:rPr lang="cs-CZ" b="1" dirty="0"/>
              <a:t>silné a slabé stránky daného </a:t>
            </a:r>
            <a:r>
              <a:rPr lang="cs-CZ" b="1" dirty="0" smtClean="0"/>
              <a:t>regionu</a:t>
            </a:r>
            <a:r>
              <a:rPr lang="cs-CZ" dirty="0" smtClean="0"/>
              <a:t> a </a:t>
            </a:r>
            <a:r>
              <a:rPr lang="cs-CZ" dirty="0"/>
              <a:t>je schopno samo dobře řešit své </a:t>
            </a:r>
            <a:r>
              <a:rPr lang="cs-CZ" dirty="0" smtClean="0"/>
              <a:t>vlastní problémy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802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CO TO OBNÁŠÍ 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b="1" dirty="0" smtClean="0"/>
              <a:t>PRO MAS:</a:t>
            </a:r>
          </a:p>
          <a:p>
            <a:pPr lvl="1"/>
            <a:r>
              <a:rPr lang="cs-CZ" sz="2000" dirty="0" smtClean="0"/>
              <a:t>Vznik právního subjektu</a:t>
            </a:r>
          </a:p>
          <a:p>
            <a:pPr lvl="1"/>
            <a:r>
              <a:rPr lang="cs-CZ" sz="2000" dirty="0" smtClean="0"/>
              <a:t>Příprava veškeré dokumentace ke standardizaci MAS</a:t>
            </a:r>
          </a:p>
          <a:p>
            <a:pPr lvl="1"/>
            <a:r>
              <a:rPr lang="cs-CZ" sz="2000" dirty="0" smtClean="0"/>
              <a:t>Zajištění orgánů MAS</a:t>
            </a:r>
          </a:p>
          <a:p>
            <a:pPr lvl="1"/>
            <a:r>
              <a:rPr lang="cs-CZ" sz="2000" dirty="0" smtClean="0"/>
              <a:t>Příprava strategie</a:t>
            </a:r>
          </a:p>
          <a:p>
            <a:pPr lvl="1"/>
            <a:r>
              <a:rPr lang="cs-CZ" sz="2000" dirty="0" smtClean="0"/>
              <a:t>Projektové výzvy a administrace</a:t>
            </a:r>
          </a:p>
          <a:p>
            <a:pPr lvl="1"/>
            <a:endParaRPr lang="cs-CZ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PRO OBCE:</a:t>
            </a:r>
          </a:p>
          <a:p>
            <a:pPr lvl="1"/>
            <a:r>
              <a:rPr lang="cs-CZ" sz="2000" dirty="0" smtClean="0"/>
              <a:t>Územní souhlas</a:t>
            </a:r>
          </a:p>
          <a:p>
            <a:pPr lvl="1"/>
            <a:r>
              <a:rPr lang="cs-CZ" sz="2000" dirty="0" smtClean="0"/>
              <a:t>Oslovit partnery</a:t>
            </a:r>
          </a:p>
          <a:p>
            <a:pPr lvl="1"/>
            <a:r>
              <a:rPr lang="cs-CZ" sz="2000" dirty="0" smtClean="0"/>
              <a:t>Účast na valné hromadě</a:t>
            </a:r>
          </a:p>
          <a:p>
            <a:pPr lvl="1"/>
            <a:r>
              <a:rPr lang="cs-CZ" sz="2000" dirty="0" smtClean="0"/>
              <a:t>Možné zastoupení v orgánech MAS</a:t>
            </a:r>
          </a:p>
          <a:p>
            <a:pPr lvl="1"/>
            <a:r>
              <a:rPr lang="cs-CZ" sz="2000" dirty="0" smtClean="0"/>
              <a:t>Prosazování záměrů vlastního regionu do strategie MAS  </a:t>
            </a:r>
          </a:p>
          <a:p>
            <a:pPr lvl="1"/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82587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JAK ZAČÍT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odsouhlasit vznik MAS „</a:t>
            </a:r>
            <a:r>
              <a:rPr lang="cs-CZ" dirty="0" err="1" smtClean="0">
                <a:solidFill>
                  <a:srgbClr val="FF0000"/>
                </a:solidFill>
              </a:rPr>
              <a:t>Mníšecko</a:t>
            </a:r>
            <a:r>
              <a:rPr lang="cs-CZ" dirty="0" smtClean="0">
                <a:solidFill>
                  <a:srgbClr val="FF0000"/>
                </a:solidFill>
              </a:rPr>
              <a:t> 21+“ s vědomím následného souhlasu se zařazením do územní působnosti MAS (duben – květen 2019)</a:t>
            </a:r>
          </a:p>
          <a:p>
            <a:r>
              <a:rPr lang="cs-CZ" dirty="0" smtClean="0"/>
              <a:t>pověřit zodpovědnou osobu za zahájení prací na založení nové MAS a veškeré související úkony; vytvořit pracovní tým (zástupci všech sektorů)</a:t>
            </a:r>
          </a:p>
          <a:p>
            <a:r>
              <a:rPr lang="cs-CZ" dirty="0" smtClean="0"/>
              <a:t>stanovit termín pro ustavující schůzi nově vzniklé organizace (podzim 2019)</a:t>
            </a:r>
          </a:p>
        </p:txBody>
      </p:sp>
    </p:spTree>
    <p:extLst>
      <p:ext uri="{BB962C8B-B14F-4D97-AF65-F5344CB8AC3E}">
        <p14:creationId xmlns:p14="http://schemas.microsoft.com/office/powerpoint/2010/main" val="173338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50089"/>
          </a:xfrm>
        </p:spPr>
        <p:txBody>
          <a:bodyPr>
            <a:normAutofit/>
          </a:bodyPr>
          <a:lstStyle/>
          <a:p>
            <a:r>
              <a:rPr lang="cs-CZ" sz="2400" dirty="0"/>
              <a:t>d</a:t>
            </a:r>
            <a:r>
              <a:rPr lang="cs-CZ" sz="2400" dirty="0" smtClean="0"/>
              <a:t>ěkuji za pozornost</a:t>
            </a: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27200" y="3284984"/>
            <a:ext cx="5712179" cy="1975638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sz="2000" b="1" dirty="0" smtClean="0"/>
              <a:t>Pavel Král</a:t>
            </a:r>
          </a:p>
          <a:p>
            <a:r>
              <a:rPr lang="cs-CZ" sz="2000" dirty="0" smtClean="0"/>
              <a:t>finanční manažer evropských projektů</a:t>
            </a:r>
          </a:p>
          <a:p>
            <a:r>
              <a:rPr lang="cs-CZ" sz="2000" dirty="0" smtClean="0"/>
              <a:t>Magdaléna, o.p.s. Mníšek pod Brdy</a:t>
            </a:r>
            <a:endParaRPr lang="cs-CZ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6" y="1484784"/>
            <a:ext cx="1188572" cy="134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90524"/>
            <a:ext cx="2377440" cy="123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78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SOMR</a:t>
            </a:r>
            <a:br>
              <a:rPr lang="cs-CZ" b="1" dirty="0" smtClean="0"/>
            </a:br>
            <a:r>
              <a:rPr lang="cs-CZ" sz="3200" b="1" u="sng" dirty="0" smtClean="0"/>
              <a:t>Svazek obcí Mníšeckého regionu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2348879"/>
            <a:ext cx="6196405" cy="3374189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Registrovaný od roku 1992</a:t>
            </a:r>
          </a:p>
          <a:p>
            <a:r>
              <a:rPr lang="cs-CZ" dirty="0" smtClean="0"/>
              <a:t>Tvoří jej v současnosti 15 obcí</a:t>
            </a:r>
          </a:p>
          <a:p>
            <a:r>
              <a:rPr lang="cs-CZ" dirty="0" smtClean="0"/>
              <a:t>Vnějším stimulem je Program obnovy venkova</a:t>
            </a:r>
          </a:p>
          <a:p>
            <a:r>
              <a:rPr lang="cs-CZ" dirty="0"/>
              <a:t>Předmětem činnosti je v zájmovém území mj.:</a:t>
            </a:r>
          </a:p>
          <a:p>
            <a:pPr lvl="1"/>
            <a:r>
              <a:rPr lang="cs-CZ" dirty="0"/>
              <a:t>Všeobecná ochrana životního prostředí</a:t>
            </a:r>
          </a:p>
          <a:p>
            <a:pPr lvl="1"/>
            <a:r>
              <a:rPr lang="cs-CZ" dirty="0"/>
              <a:t>Společné postupy a koordinace</a:t>
            </a:r>
          </a:p>
          <a:p>
            <a:pPr lvl="1"/>
            <a:r>
              <a:rPr lang="cs-CZ" dirty="0"/>
              <a:t>Slaďování zájmů a činností místních samospráv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SOMR (jen obce)</a:t>
            </a:r>
            <a:r>
              <a:rPr lang="en-US" b="1" dirty="0" smtClean="0">
                <a:solidFill>
                  <a:srgbClr val="FF0000"/>
                </a:solidFill>
              </a:rPr>
              <a:t> x </a:t>
            </a:r>
            <a:r>
              <a:rPr lang="cs-CZ" b="1" dirty="0" smtClean="0">
                <a:solidFill>
                  <a:srgbClr val="FF0000"/>
                </a:solidFill>
              </a:rPr>
              <a:t>MAS (sdružení) </a:t>
            </a:r>
            <a:r>
              <a:rPr lang="cs-CZ" dirty="0" smtClean="0"/>
              <a:t>- regionální vazba a územní způsobilost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227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 smtClean="0"/>
              <a:t>Na rozdíl od svazku obcí (SOMR) je</a:t>
            </a:r>
          </a:p>
          <a:p>
            <a:pPr marL="0" indent="0">
              <a:buNone/>
            </a:pPr>
            <a:r>
              <a:rPr lang="cs-CZ" b="1" dirty="0" smtClean="0"/>
              <a:t>MÍSTNÍ AKČNÍ SKUPINA </a:t>
            </a:r>
            <a:r>
              <a:rPr lang="cs-CZ" dirty="0" smtClean="0"/>
              <a:t>nezávislým </a:t>
            </a:r>
            <a:r>
              <a:rPr lang="cs-CZ" dirty="0" smtClean="0"/>
              <a:t>společenstvím </a:t>
            </a:r>
            <a:r>
              <a:rPr lang="cs-CZ" b="1" dirty="0" smtClean="0">
                <a:solidFill>
                  <a:srgbClr val="FF0000"/>
                </a:solidFill>
              </a:rPr>
              <a:t>občanů, neziskových organizací, soukromé </a:t>
            </a:r>
            <a:r>
              <a:rPr lang="cs-CZ" b="1" dirty="0" smtClean="0">
                <a:solidFill>
                  <a:srgbClr val="FF0000"/>
                </a:solidFill>
              </a:rPr>
              <a:t>podnikatelské </a:t>
            </a:r>
            <a:r>
              <a:rPr lang="cs-CZ" b="1" dirty="0">
                <a:solidFill>
                  <a:srgbClr val="FF0000"/>
                </a:solidFill>
              </a:rPr>
              <a:t>sféry a </a:t>
            </a:r>
            <a:r>
              <a:rPr lang="cs-CZ" b="1" dirty="0" smtClean="0">
                <a:solidFill>
                  <a:srgbClr val="FF0000"/>
                </a:solidFill>
              </a:rPr>
              <a:t>veřejné správy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které </a:t>
            </a:r>
            <a:r>
              <a:rPr lang="pl-PL" dirty="0" smtClean="0"/>
              <a:t>spolupracuje </a:t>
            </a:r>
            <a:r>
              <a:rPr lang="pl-PL" dirty="0"/>
              <a:t>na rozvoji venkova, </a:t>
            </a:r>
            <a:r>
              <a:rPr lang="pl-PL" dirty="0" smtClean="0"/>
              <a:t>zemědělství a </a:t>
            </a:r>
            <a:r>
              <a:rPr lang="pl-PL" b="1" dirty="0" smtClean="0">
                <a:solidFill>
                  <a:srgbClr val="FF0000"/>
                </a:solidFill>
              </a:rPr>
              <a:t>získávání </a:t>
            </a:r>
            <a:r>
              <a:rPr lang="pl-PL" b="1" dirty="0">
                <a:solidFill>
                  <a:srgbClr val="FF0000"/>
                </a:solidFill>
              </a:rPr>
              <a:t>finanční podpory z </a:t>
            </a:r>
            <a:r>
              <a:rPr lang="pl-PL" b="1" dirty="0" smtClean="0">
                <a:solidFill>
                  <a:srgbClr val="FF0000"/>
                </a:solidFill>
              </a:rPr>
              <a:t>EU </a:t>
            </a:r>
            <a:r>
              <a:rPr lang="cs-CZ" b="1" dirty="0" smtClean="0">
                <a:solidFill>
                  <a:srgbClr val="FF0000"/>
                </a:solidFill>
              </a:rPr>
              <a:t>a </a:t>
            </a:r>
            <a:r>
              <a:rPr lang="cs-CZ" b="1" dirty="0">
                <a:solidFill>
                  <a:srgbClr val="FF0000"/>
                </a:solidFill>
              </a:rPr>
              <a:t>z národních programů </a:t>
            </a:r>
            <a:r>
              <a:rPr lang="cs-CZ" dirty="0" smtClean="0"/>
              <a:t>pro </a:t>
            </a:r>
            <a:r>
              <a:rPr lang="cs-CZ" dirty="0"/>
              <a:t>svůj region </a:t>
            </a:r>
            <a:r>
              <a:rPr lang="cs-CZ" dirty="0" smtClean="0"/>
              <a:t>metodou LEADER. </a:t>
            </a:r>
          </a:p>
          <a:p>
            <a:pPr marL="0" indent="0">
              <a:buNone/>
            </a:pPr>
            <a:r>
              <a:rPr lang="cs-CZ" dirty="0" smtClean="0"/>
              <a:t>Je nezávislé na politickém rozhodování „shora“.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44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MAS MNÍŠECKO</a:t>
            </a:r>
            <a:br>
              <a:rPr lang="cs-CZ" b="1" dirty="0" smtClean="0"/>
            </a:br>
            <a:r>
              <a:rPr lang="cs-CZ" sz="3200" b="1" u="sng" dirty="0" smtClean="0"/>
              <a:t>Místní akční skupina regionu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2348879"/>
            <a:ext cx="6196405" cy="3374189"/>
          </a:xfrm>
        </p:spPr>
        <p:txBody>
          <a:bodyPr>
            <a:normAutofit/>
          </a:bodyPr>
          <a:lstStyle/>
          <a:p>
            <a:r>
              <a:rPr lang="cs-CZ" dirty="0" smtClean="0"/>
              <a:t>Existující samostatné občanské sdružení</a:t>
            </a:r>
          </a:p>
          <a:p>
            <a:r>
              <a:rPr lang="cs-CZ" dirty="0">
                <a:hlinkClick r:id="rId2"/>
              </a:rPr>
              <a:t>http://www.mnisecko.cz/clenske-obce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r>
              <a:rPr lang="cs-CZ" dirty="0"/>
              <a:t>Místní akční skupina </a:t>
            </a:r>
            <a:r>
              <a:rPr lang="cs-CZ" dirty="0" err="1"/>
              <a:t>Mníšecko</a:t>
            </a:r>
            <a:r>
              <a:rPr lang="cs-CZ" dirty="0"/>
              <a:t> </a:t>
            </a:r>
            <a:r>
              <a:rPr lang="cs-CZ" dirty="0" smtClean="0"/>
              <a:t>– informace:  odkaz na </a:t>
            </a:r>
            <a:r>
              <a:rPr lang="cs-CZ" dirty="0" err="1" smtClean="0"/>
              <a:t>facebook</a:t>
            </a:r>
            <a:endParaRPr lang="cs-CZ" dirty="0" smtClean="0"/>
          </a:p>
          <a:p>
            <a:r>
              <a:rPr lang="cs-CZ" dirty="0">
                <a:hlinkClick r:id="rId3"/>
              </a:rPr>
              <a:t>https://www.facebook.com/mnisecko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r>
              <a:rPr lang="en-US" dirty="0" smtClean="0"/>
              <a:t>Pro</a:t>
            </a:r>
            <a:r>
              <a:rPr lang="cs-CZ" dirty="0" smtClean="0"/>
              <a:t> období 2014-2020 se nepodařilo zajistit standardizaci </a:t>
            </a:r>
            <a:r>
              <a:rPr lang="en-US" dirty="0" smtClean="0"/>
              <a:t>MAS </a:t>
            </a:r>
            <a:r>
              <a:rPr lang="cs-CZ" dirty="0" smtClean="0"/>
              <a:t>-</a:t>
            </a:r>
            <a:r>
              <a:rPr lang="en-US" dirty="0" smtClean="0"/>
              <a:t>&gt; </a:t>
            </a:r>
            <a:r>
              <a:rPr lang="cs-CZ" b="1" dirty="0" smtClean="0">
                <a:solidFill>
                  <a:srgbClr val="FF0000"/>
                </a:solidFill>
              </a:rPr>
              <a:t>neaktivní s důsledkem</a:t>
            </a:r>
            <a:endParaRPr lang="cs-CZ" b="1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849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CO JE DŮSLEDKEM ?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000" dirty="0" smtClean="0"/>
              <a:t>Udržitelná doprava		       Kč 13.684.220</a:t>
            </a:r>
          </a:p>
          <a:p>
            <a:r>
              <a:rPr lang="cs-CZ" sz="2000" dirty="0" smtClean="0"/>
              <a:t>Investice do místního zemědělství    Kč   1.705.122</a:t>
            </a:r>
          </a:p>
          <a:p>
            <a:r>
              <a:rPr lang="cs-CZ" sz="2000" dirty="0" smtClean="0"/>
              <a:t>Podpora regionální produkce	       Kč    1.600.000</a:t>
            </a:r>
          </a:p>
          <a:p>
            <a:r>
              <a:rPr lang="cs-CZ" sz="2000" dirty="0" smtClean="0"/>
              <a:t>Rozvoj místního </a:t>
            </a:r>
            <a:r>
              <a:rPr lang="cs-CZ" sz="2000" dirty="0" err="1" smtClean="0"/>
              <a:t>nezeměd.podnik</a:t>
            </a:r>
            <a:r>
              <a:rPr lang="cs-CZ" sz="2000" dirty="0" smtClean="0"/>
              <a:t>.    Kč    4.849.345</a:t>
            </a:r>
          </a:p>
          <a:p>
            <a:r>
              <a:rPr lang="cs-CZ" sz="2000" dirty="0" smtClean="0"/>
              <a:t>Podpora sociálních služeb	       Kč       731.004</a:t>
            </a:r>
          </a:p>
          <a:p>
            <a:r>
              <a:rPr lang="cs-CZ" sz="2000" dirty="0" smtClean="0"/>
              <a:t>Sociální podnikání		       Kč    3.157,890</a:t>
            </a:r>
          </a:p>
          <a:p>
            <a:pPr marL="0" indent="0">
              <a:buNone/>
            </a:pPr>
            <a:r>
              <a:rPr lang="cs-CZ" sz="2000" dirty="0"/>
              <a:t>a</a:t>
            </a:r>
            <a:r>
              <a:rPr lang="cs-CZ" sz="2000" dirty="0" smtClean="0"/>
              <a:t>td.</a:t>
            </a:r>
          </a:p>
          <a:p>
            <a:pPr marL="0" indent="0">
              <a:buNone/>
            </a:pPr>
            <a:endParaRPr lang="cs-CZ" sz="2000" dirty="0" smtClean="0"/>
          </a:p>
          <a:p>
            <a:pPr>
              <a:buFont typeface="Arial" charset="0"/>
              <a:buChar char="•"/>
            </a:pPr>
            <a:r>
              <a:rPr lang="cs-CZ" sz="2000" dirty="0" smtClean="0"/>
              <a:t>vybráno na ukázku z alokace výzev MAS Brdy-Vltava 2014 - 2020</a:t>
            </a:r>
            <a:endParaRPr lang="cs-CZ" sz="2000" dirty="0"/>
          </a:p>
        </p:txBody>
      </p:sp>
      <p:cxnSp>
        <p:nvCxnSpPr>
          <p:cNvPr id="5" name="Přímá spojnice 4"/>
          <p:cNvCxnSpPr/>
          <p:nvPr/>
        </p:nvCxnSpPr>
        <p:spPr>
          <a:xfrm flipV="1">
            <a:off x="1331640" y="1916832"/>
            <a:ext cx="6264696" cy="24482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1403648" y="1916832"/>
            <a:ext cx="6120680" cy="24482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02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NAŠE ŠANCE PRO 2021+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Očekává se </a:t>
            </a:r>
            <a:r>
              <a:rPr lang="cs-CZ" dirty="0"/>
              <a:t>nová Strategie </a:t>
            </a:r>
            <a:r>
              <a:rPr lang="cs-CZ" dirty="0" smtClean="0"/>
              <a:t>komunitně vedeného </a:t>
            </a:r>
            <a:r>
              <a:rPr lang="cs-CZ" dirty="0"/>
              <a:t>místního rozvoje (</a:t>
            </a:r>
            <a:r>
              <a:rPr lang="cs-CZ" dirty="0" smtClean="0"/>
              <a:t>SCLLD </a:t>
            </a:r>
            <a:r>
              <a:rPr lang="cs-CZ" dirty="0"/>
              <a:t>2021</a:t>
            </a:r>
            <a:r>
              <a:rPr lang="cs-CZ" dirty="0" smtClean="0"/>
              <a:t>+)</a:t>
            </a:r>
          </a:p>
          <a:p>
            <a:r>
              <a:rPr lang="cs-CZ" dirty="0" smtClean="0"/>
              <a:t>Na základě podané žádosti </a:t>
            </a:r>
            <a:r>
              <a:rPr lang="cs-CZ" dirty="0"/>
              <a:t>o standardizaci </a:t>
            </a:r>
            <a:r>
              <a:rPr lang="cs-CZ" dirty="0" smtClean="0"/>
              <a:t>MAS a vydaného osvědčení jako základního dokumentu bude možné předložit vlastní strategii rozvoje v regionu včetně finančních požadavků při splnění zadaných podmínek</a:t>
            </a:r>
            <a:endParaRPr lang="cs-CZ" dirty="0"/>
          </a:p>
          <a:p>
            <a:r>
              <a:rPr lang="cs-CZ" dirty="0" smtClean="0"/>
              <a:t>Podmínky budou specifikovány novou Metodikou v souladu s novou SCLLD 2021+</a:t>
            </a:r>
          </a:p>
          <a:p>
            <a:r>
              <a:rPr lang="cs-CZ" dirty="0" smtClean="0"/>
              <a:t>Dnešní vývoj viz </a:t>
            </a:r>
            <a:r>
              <a:rPr lang="cs-CZ" sz="1800" dirty="0">
                <a:hlinkClick r:id="rId2"/>
              </a:rPr>
              <a:t>https://</a:t>
            </a:r>
            <a:r>
              <a:rPr lang="cs-CZ" sz="1800" dirty="0" smtClean="0">
                <a:hlinkClick r:id="rId2"/>
              </a:rPr>
              <a:t>www.dotaceeu.cz/getmedia/7fc29427-6ae4-4bfb-99e7-a43ac1c43dd8/Letak-Priority-financovani-v-Ceske-republice-21-27_3.pdf.aspx</a:t>
            </a:r>
            <a:endParaRPr lang="cs-CZ" sz="1800" dirty="0"/>
          </a:p>
          <a:p>
            <a:pPr marL="0" indent="0" algn="ctr">
              <a:buNone/>
            </a:pPr>
            <a:endParaRPr lang="cs-CZ" sz="11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cs-CZ" dirty="0" smtClean="0">
                <a:solidFill>
                  <a:srgbClr val="FF0000"/>
                </a:solidFill>
              </a:rPr>
              <a:t>tj. cesta k investičním/provozním prostředkům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42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MOŽNOSTI DNES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u="sng" dirty="0" smtClean="0">
                <a:solidFill>
                  <a:srgbClr val="FF0000"/>
                </a:solidFill>
              </a:rPr>
              <a:t>1. PŘIPOJIT SE K JIŽ EXISTUJÍCÍM MAS</a:t>
            </a:r>
          </a:p>
          <a:p>
            <a:pPr lvl="1"/>
            <a:r>
              <a:rPr lang="cs-CZ" dirty="0" smtClean="0"/>
              <a:t>Území MAS musí být homogenní</a:t>
            </a:r>
          </a:p>
          <a:p>
            <a:pPr lvl="1"/>
            <a:r>
              <a:rPr lang="cs-CZ" dirty="0" smtClean="0"/>
              <a:t>Obec může být zařazena do jediné MAS</a:t>
            </a:r>
          </a:p>
          <a:p>
            <a:pPr lvl="1"/>
            <a:r>
              <a:rPr lang="cs-CZ" dirty="0" smtClean="0"/>
              <a:t>Výhody: zkušenost z minulých let</a:t>
            </a:r>
          </a:p>
          <a:p>
            <a:pPr lvl="1"/>
            <a:r>
              <a:rPr lang="cs-CZ" dirty="0" smtClean="0"/>
              <a:t>Nevýhody: nižší podíl dílčího regionu na celek</a:t>
            </a:r>
          </a:p>
          <a:p>
            <a:pPr lvl="1"/>
            <a:endParaRPr lang="cs-CZ" dirty="0" smtClean="0"/>
          </a:p>
          <a:p>
            <a:pPr marL="2103120" lvl="6" indent="0">
              <a:buNone/>
            </a:pPr>
            <a:r>
              <a:rPr lang="cs-CZ" dirty="0" smtClean="0"/>
              <a:t>MAS Brdy-Vltava</a:t>
            </a:r>
          </a:p>
          <a:p>
            <a:pPr marL="2103120" lvl="6" indent="0">
              <a:buNone/>
            </a:pPr>
            <a:r>
              <a:rPr lang="cs-CZ" dirty="0" smtClean="0"/>
              <a:t>MAS </a:t>
            </a:r>
            <a:r>
              <a:rPr lang="cs-CZ" dirty="0" err="1" smtClean="0"/>
              <a:t>Karlštejnsko</a:t>
            </a:r>
            <a:r>
              <a:rPr lang="cs-CZ" dirty="0" smtClean="0"/>
              <a:t> </a:t>
            </a:r>
          </a:p>
          <a:p>
            <a:pPr marL="2103120" lvl="6" indent="0">
              <a:buNone/>
            </a:pPr>
            <a:r>
              <a:rPr lang="cs-CZ" dirty="0" smtClean="0"/>
              <a:t>MAS </a:t>
            </a:r>
            <a:r>
              <a:rPr lang="cs-CZ" dirty="0" err="1" smtClean="0"/>
              <a:t>Dolobřežansko</a:t>
            </a:r>
            <a:endParaRPr lang="cs-CZ" dirty="0" smtClean="0"/>
          </a:p>
          <a:p>
            <a:pPr marL="365760" lvl="1" indent="0">
              <a:buNone/>
            </a:pPr>
            <a:endParaRPr lang="cs-CZ" dirty="0" smtClean="0"/>
          </a:p>
          <a:p>
            <a:pPr lvl="1"/>
            <a:endParaRPr lang="cs-CZ" dirty="0" smtClean="0"/>
          </a:p>
          <a:p>
            <a:pPr marL="365760" lvl="1" indent="0">
              <a:buNone/>
            </a:pPr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990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/>
          <a:lstStyle/>
          <a:p>
            <a:r>
              <a:rPr lang="cs-CZ" dirty="0" smtClean="0"/>
              <a:t>MAS Brdy Vltava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525" y="3222625"/>
            <a:ext cx="1396313" cy="13970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2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72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700808"/>
            <a:ext cx="7272809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ál 2"/>
          <p:cNvSpPr/>
          <p:nvPr/>
        </p:nvSpPr>
        <p:spPr>
          <a:xfrm>
            <a:off x="3995936" y="2636912"/>
            <a:ext cx="86409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 smtClean="0">
              <a:solidFill>
                <a:schemeClr val="tx1"/>
              </a:solidFill>
            </a:endParaRPr>
          </a:p>
          <a:p>
            <a:pPr algn="ctr"/>
            <a:endParaRPr lang="cs-CZ" sz="800" dirty="0">
              <a:solidFill>
                <a:schemeClr val="tx1"/>
              </a:solidFill>
            </a:endParaRPr>
          </a:p>
          <a:p>
            <a:pPr algn="ctr"/>
            <a:r>
              <a:rPr lang="cs-CZ" sz="800" dirty="0" smtClean="0">
                <a:solidFill>
                  <a:schemeClr val="tx1"/>
                </a:solidFill>
              </a:rPr>
              <a:t>Nová Ves pod Pleší</a:t>
            </a:r>
          </a:p>
          <a:p>
            <a:pPr algn="ctr"/>
            <a:endParaRPr lang="cs-CZ" dirty="0"/>
          </a:p>
        </p:txBody>
      </p:sp>
      <p:sp>
        <p:nvSpPr>
          <p:cNvPr id="6" name="Ovál 5"/>
          <p:cNvSpPr/>
          <p:nvPr/>
        </p:nvSpPr>
        <p:spPr>
          <a:xfrm>
            <a:off x="3131840" y="2518812"/>
            <a:ext cx="86409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 smtClean="0">
              <a:solidFill>
                <a:schemeClr val="tx1"/>
              </a:solidFill>
            </a:endParaRPr>
          </a:p>
          <a:p>
            <a:pPr algn="ctr"/>
            <a:endParaRPr lang="cs-CZ" sz="800" dirty="0">
              <a:solidFill>
                <a:schemeClr val="tx1"/>
              </a:solidFill>
            </a:endParaRPr>
          </a:p>
          <a:p>
            <a:pPr algn="ctr"/>
            <a:r>
              <a:rPr lang="cs-CZ" sz="800" dirty="0" smtClean="0">
                <a:solidFill>
                  <a:schemeClr val="tx1"/>
                </a:solidFill>
              </a:rPr>
              <a:t>Voznice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47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MAS </a:t>
            </a:r>
            <a:r>
              <a:rPr lang="cs-CZ" dirty="0" err="1" smtClean="0"/>
              <a:t>Karlštejnsko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72816"/>
            <a:ext cx="7344816" cy="4464496"/>
          </a:xfrm>
        </p:spPr>
      </p:pic>
      <p:sp>
        <p:nvSpPr>
          <p:cNvPr id="5" name="Ovál 4"/>
          <p:cNvSpPr/>
          <p:nvPr/>
        </p:nvSpPr>
        <p:spPr>
          <a:xfrm>
            <a:off x="7092280" y="2996952"/>
            <a:ext cx="86409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 smtClean="0">
              <a:solidFill>
                <a:schemeClr val="tx1"/>
              </a:solidFill>
            </a:endParaRPr>
          </a:p>
          <a:p>
            <a:pPr algn="ctr"/>
            <a:endParaRPr lang="cs-CZ" sz="800" dirty="0">
              <a:solidFill>
                <a:schemeClr val="tx1"/>
              </a:solidFill>
            </a:endParaRPr>
          </a:p>
          <a:p>
            <a:pPr algn="ctr"/>
            <a:r>
              <a:rPr lang="cs-CZ" sz="800" dirty="0" smtClean="0">
                <a:solidFill>
                  <a:schemeClr val="tx1"/>
                </a:solidFill>
              </a:rPr>
              <a:t>Černolice</a:t>
            </a:r>
          </a:p>
          <a:p>
            <a:pPr algn="ctr"/>
            <a:endParaRPr lang="cs-CZ" dirty="0"/>
          </a:p>
        </p:txBody>
      </p:sp>
      <p:sp>
        <p:nvSpPr>
          <p:cNvPr id="6" name="Ovál 5"/>
          <p:cNvSpPr/>
          <p:nvPr/>
        </p:nvSpPr>
        <p:spPr>
          <a:xfrm>
            <a:off x="6156176" y="3212976"/>
            <a:ext cx="864096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 smtClean="0">
              <a:solidFill>
                <a:schemeClr val="tx1"/>
              </a:solidFill>
            </a:endParaRPr>
          </a:p>
          <a:p>
            <a:pPr algn="ctr"/>
            <a:endParaRPr lang="cs-CZ" sz="800" dirty="0">
              <a:solidFill>
                <a:schemeClr val="tx1"/>
              </a:solidFill>
            </a:endParaRPr>
          </a:p>
          <a:p>
            <a:pPr algn="ctr"/>
            <a:r>
              <a:rPr lang="cs-CZ" sz="800" dirty="0" smtClean="0">
                <a:solidFill>
                  <a:schemeClr val="tx1"/>
                </a:solidFill>
              </a:rPr>
              <a:t>Řevnice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399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endlík">
  <a:themeElements>
    <a:clrScheme name="Špendlík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Špendlík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pendlí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602</TotalTime>
  <Words>739</Words>
  <Application>Microsoft Office PowerPoint</Application>
  <PresentationFormat>Předvádění na obrazovce (4:3)</PresentationFormat>
  <Paragraphs>139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Špendlík</vt:lpstr>
      <vt:lpstr>představují</vt:lpstr>
      <vt:lpstr>SOMR Svazek obcí Mníšeckého regionu</vt:lpstr>
      <vt:lpstr>MAS</vt:lpstr>
      <vt:lpstr>MAS MNÍŠECKO Místní akční skupina regionu</vt:lpstr>
      <vt:lpstr>CO JE DŮSLEDKEM ? </vt:lpstr>
      <vt:lpstr>NAŠE ŠANCE PRO 2021+</vt:lpstr>
      <vt:lpstr>MOŽNOSTI DNES</vt:lpstr>
      <vt:lpstr>MAS Brdy Vltava</vt:lpstr>
      <vt:lpstr>MAS Karlštejnsko</vt:lpstr>
      <vt:lpstr>MOŽNOSTI DNES</vt:lpstr>
      <vt:lpstr>PROSTOR MIMO MAS</vt:lpstr>
      <vt:lpstr>ÚZEMNÍ PŮSOBNOST</vt:lpstr>
      <vt:lpstr>ZÁKLADNÍ KÁMEN</vt:lpstr>
      <vt:lpstr>PARTNEŘI MAS</vt:lpstr>
      <vt:lpstr>PODSTATA MAS</vt:lpstr>
      <vt:lpstr>CO TO OBNÁŠÍ ?</vt:lpstr>
      <vt:lpstr>JAK ZAČÍT</vt:lpstr>
      <vt:lpstr>děkuji za pozornost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 Král</dc:creator>
  <cp:lastModifiedBy>Pavel Král</cp:lastModifiedBy>
  <cp:revision>47</cp:revision>
  <dcterms:created xsi:type="dcterms:W3CDTF">2019-04-07T07:17:16Z</dcterms:created>
  <dcterms:modified xsi:type="dcterms:W3CDTF">2019-04-09T14:44:49Z</dcterms:modified>
</cp:coreProperties>
</file>